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4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D55BA-808F-4E4F-93E6-8979A937F5BB}" type="datetimeFigureOut">
              <a:rPr lang="it-IT" smtClean="0"/>
              <a:t>16/01/2015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B7EC9-FC34-4D54-BA6F-3A5A96B8F7A6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B7EC9-FC34-4D54-BA6F-3A5A96B8F7A6}" type="slidenum">
              <a:rPr lang="it-IT" smtClean="0"/>
              <a:t>20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imaetmoralia.it/wp/wp-content/uploads/2012/08/Cover-Deleuze.jpe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5271" y="1646008"/>
            <a:ext cx="64685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 </a:t>
            </a:r>
          </a:p>
          <a:p>
            <a:endParaRPr lang="it-IT" dirty="0" smtClean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  <a:p>
            <a:endParaRPr lang="it-IT" dirty="0" smtClean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  <a:p>
            <a:endParaRPr lang="it-IT" dirty="0" smtClean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  <a:p>
            <a:endParaRPr lang="it-IT" dirty="0" smtClean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  <a:p>
            <a:endParaRPr lang="it-IT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 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 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it-IT" sz="2000" i="1" dirty="0" smtClean="0">
                <a:solidFill>
                  <a:schemeClr val="bg1"/>
                </a:solidFill>
              </a:rPr>
              <a:t>      Paola Saporiti    </a:t>
            </a:r>
            <a:r>
              <a:rPr lang="it-IT" sz="2000" i="1" dirty="0" smtClean="0">
                <a:solidFill>
                  <a:schemeClr val="bg1"/>
                </a:solidFill>
              </a:rPr>
              <a:t>2015  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2" name="Picture 1" descr="2013_1110_mamma ppt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78" y="4724400"/>
            <a:ext cx="950276" cy="891926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1722899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it-IT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it-IT" sz="2000" b="1" i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it-IT" sz="2000" b="1" i="1" dirty="0" smtClean="0">
                <a:solidFill>
                  <a:schemeClr val="bg1"/>
                </a:solidFill>
                <a:cs typeface="Arial" pitchFamily="34" charset="0"/>
              </a:rPr>
              <a:t>scuola e genitori</a:t>
            </a:r>
          </a:p>
          <a:p>
            <a:endParaRPr lang="it-IT" sz="2000" b="1" i="1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it-IT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it-IT" sz="2000" b="1" dirty="0" smtClean="0">
                <a:solidFill>
                  <a:schemeClr val="bg1"/>
                </a:solidFill>
              </a:rPr>
              <a:t>… </a:t>
            </a:r>
            <a:r>
              <a:rPr lang="it-IT" sz="2000" b="1" dirty="0" smtClean="0">
                <a:solidFill>
                  <a:schemeClr val="bg1"/>
                </a:solidFill>
              </a:rPr>
              <a:t>imparare, accompagnare, </a:t>
            </a:r>
            <a:r>
              <a:rPr lang="it-IT" sz="2000" b="1" dirty="0" smtClean="0">
                <a:solidFill>
                  <a:schemeClr val="bg1"/>
                </a:solidFill>
              </a:rPr>
              <a:t>insegnare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r>
              <a:rPr lang="it-IT" sz="2000" b="1" dirty="0" smtClean="0">
                <a:solidFill>
                  <a:schemeClr val="bg1"/>
                </a:solidFill>
              </a:rPr>
              <a:t>…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22465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5271" y="2453640"/>
            <a:ext cx="646859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La scuola </a:t>
            </a:r>
            <a:r>
              <a:rPr lang="it-IT" sz="2000" b="1" dirty="0" smtClean="0">
                <a:solidFill>
                  <a:schemeClr val="bg1"/>
                </a:solidFill>
              </a:rPr>
              <a:t>Narciso</a:t>
            </a:r>
          </a:p>
          <a:p>
            <a:endParaRPr lang="it-IT" sz="2000" b="1" dirty="0" smtClean="0">
              <a:solidFill>
                <a:schemeClr val="bg1"/>
              </a:solidFill>
            </a:endParaRPr>
          </a:p>
          <a:p>
            <a:r>
              <a:rPr lang="it-IT" sz="2000" dirty="0" smtClean="0">
                <a:solidFill>
                  <a:schemeClr val="bg1"/>
                </a:solidFill>
              </a:rPr>
              <a:t>è </a:t>
            </a:r>
            <a:r>
              <a:rPr lang="it-IT" sz="2000" dirty="0" smtClean="0">
                <a:solidFill>
                  <a:schemeClr val="bg1"/>
                </a:solidFill>
              </a:rPr>
              <a:t>una scuola liquida, che genera anoressie mentali</a:t>
            </a:r>
          </a:p>
          <a:p>
            <a:r>
              <a:rPr lang="it-IT" sz="2000" dirty="0" smtClean="0">
                <a:solidFill>
                  <a:schemeClr val="bg1"/>
                </a:solidFill>
              </a:rPr>
              <a:t>è l’illusione di una vita senza il sapere.</a:t>
            </a:r>
          </a:p>
          <a:p>
            <a:endParaRPr lang="it-IT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5271" y="6141661"/>
            <a:ext cx="13404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i="1" dirty="0">
                <a:solidFill>
                  <a:schemeClr val="bg1"/>
                </a:solidFill>
              </a:rPr>
              <a:t>Paola </a:t>
            </a:r>
            <a:r>
              <a:rPr lang="it-IT" sz="1000" i="1" dirty="0" smtClean="0">
                <a:solidFill>
                  <a:schemeClr val="bg1"/>
                </a:solidFill>
              </a:rPr>
              <a:t>Saporiti      </a:t>
            </a:r>
            <a:r>
              <a:rPr lang="it-IT" sz="1000" i="1" dirty="0" smtClean="0">
                <a:solidFill>
                  <a:schemeClr val="bg1"/>
                </a:solidFill>
              </a:rPr>
              <a:t>2015</a:t>
            </a:r>
            <a:endParaRPr lang="en-US" sz="1000" dirty="0"/>
          </a:p>
        </p:txBody>
      </p:sp>
      <p:pic>
        <p:nvPicPr>
          <p:cNvPr id="5" name="Picture 4" descr="2013_1110_mamma ppt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51" y="6115201"/>
            <a:ext cx="309556" cy="2905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22271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5271" y="6141661"/>
            <a:ext cx="13981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i="1" dirty="0">
                <a:solidFill>
                  <a:schemeClr val="bg1"/>
                </a:solidFill>
              </a:rPr>
              <a:t>Paola </a:t>
            </a:r>
            <a:r>
              <a:rPr lang="it-IT" sz="1000" i="1" dirty="0" smtClean="0">
                <a:solidFill>
                  <a:schemeClr val="bg1"/>
                </a:solidFill>
              </a:rPr>
              <a:t>Saporiti        </a:t>
            </a:r>
            <a:r>
              <a:rPr lang="it-IT" sz="1000" i="1" dirty="0" smtClean="0">
                <a:solidFill>
                  <a:schemeClr val="bg1"/>
                </a:solidFill>
              </a:rPr>
              <a:t>2015</a:t>
            </a:r>
            <a:endParaRPr lang="en-US" sz="1000" dirty="0"/>
          </a:p>
        </p:txBody>
      </p:sp>
      <p:pic>
        <p:nvPicPr>
          <p:cNvPr id="5" name="Picture 4" descr="2013_1110_mamma ppt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51" y="6115201"/>
            <a:ext cx="309556" cy="290548"/>
          </a:xfrm>
          <a:prstGeom prst="rect">
            <a:avLst/>
          </a:prstGeom>
        </p:spPr>
      </p:pic>
      <p:pic>
        <p:nvPicPr>
          <p:cNvPr id="7" name="Immagine 6" descr="D:\Courmayeur 01 2015\IMG_05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3411" y="1752600"/>
            <a:ext cx="5367509" cy="313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24189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5271" y="2743200"/>
            <a:ext cx="79543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La scuola </a:t>
            </a:r>
            <a:r>
              <a:rPr lang="it-IT" sz="2000" b="1" dirty="0" smtClean="0">
                <a:solidFill>
                  <a:schemeClr val="bg1"/>
                </a:solidFill>
              </a:rPr>
              <a:t>Telemaco</a:t>
            </a:r>
          </a:p>
          <a:p>
            <a:endParaRPr lang="it-IT" sz="2000" dirty="0" smtClean="0">
              <a:solidFill>
                <a:schemeClr val="bg1"/>
              </a:solidFill>
            </a:endParaRPr>
          </a:p>
          <a:p>
            <a:r>
              <a:rPr lang="it-IT" sz="2000" dirty="0" smtClean="0">
                <a:solidFill>
                  <a:schemeClr val="bg1"/>
                </a:solidFill>
              </a:rPr>
              <a:t>è una scuola che valorizza l’eterogeneità degli stili</a:t>
            </a:r>
          </a:p>
          <a:p>
            <a:r>
              <a:rPr lang="it-IT" sz="2000" dirty="0" smtClean="0">
                <a:solidFill>
                  <a:schemeClr val="bg1"/>
                </a:solidFill>
              </a:rPr>
              <a:t>è la sublimazione che genera la passione per il sapere.</a:t>
            </a:r>
          </a:p>
          <a:p>
            <a:endParaRPr lang="en-GB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5271" y="6141661"/>
            <a:ext cx="13115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i="1" dirty="0">
                <a:solidFill>
                  <a:schemeClr val="bg1"/>
                </a:solidFill>
              </a:rPr>
              <a:t>Paola </a:t>
            </a:r>
            <a:r>
              <a:rPr lang="it-IT" sz="1000" i="1" dirty="0" smtClean="0">
                <a:solidFill>
                  <a:schemeClr val="bg1"/>
                </a:solidFill>
              </a:rPr>
              <a:t>Saporiti     </a:t>
            </a:r>
            <a:r>
              <a:rPr lang="it-IT" sz="1000" i="1" dirty="0" smtClean="0">
                <a:solidFill>
                  <a:schemeClr val="bg1"/>
                </a:solidFill>
              </a:rPr>
              <a:t>2015</a:t>
            </a:r>
            <a:endParaRPr lang="en-US" sz="1000" dirty="0"/>
          </a:p>
        </p:txBody>
      </p:sp>
      <p:pic>
        <p:nvPicPr>
          <p:cNvPr id="8" name="Picture 7" descr="2013_1110_mamma ppt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51" y="6115201"/>
            <a:ext cx="309556" cy="2905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4189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280" y="1432560"/>
            <a:ext cx="86105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 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	</a:t>
            </a:r>
            <a:r>
              <a:rPr lang="it-IT" sz="2000" b="1" dirty="0" smtClean="0">
                <a:solidFill>
                  <a:schemeClr val="bg1"/>
                </a:solidFill>
              </a:rPr>
              <a:t>	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5271" y="6141661"/>
            <a:ext cx="13692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i="1" dirty="0">
                <a:solidFill>
                  <a:schemeClr val="bg1"/>
                </a:solidFill>
              </a:rPr>
              <a:t>Paola </a:t>
            </a:r>
            <a:r>
              <a:rPr lang="it-IT" sz="1000" i="1" dirty="0" smtClean="0">
                <a:solidFill>
                  <a:schemeClr val="bg1"/>
                </a:solidFill>
              </a:rPr>
              <a:t>Saporiti       </a:t>
            </a:r>
            <a:r>
              <a:rPr lang="it-IT" sz="1000" i="1" dirty="0" smtClean="0">
                <a:solidFill>
                  <a:schemeClr val="bg1"/>
                </a:solidFill>
              </a:rPr>
              <a:t>2015</a:t>
            </a:r>
            <a:endParaRPr lang="en-US" sz="1000" dirty="0"/>
          </a:p>
        </p:txBody>
      </p:sp>
      <p:pic>
        <p:nvPicPr>
          <p:cNvPr id="8" name="Picture 7" descr="2013_1110_mamma ppt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51" y="6115201"/>
            <a:ext cx="309556" cy="290548"/>
          </a:xfrm>
          <a:prstGeom prst="rect">
            <a:avLst/>
          </a:prstGeom>
        </p:spPr>
      </p:pic>
      <p:pic>
        <p:nvPicPr>
          <p:cNvPr id="5" name="Immagine 4" descr="D:\Courmayeur 01 2015\IMG_05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5440" y="1432560"/>
            <a:ext cx="5806440" cy="339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24189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5271" y="2316480"/>
            <a:ext cx="83048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endParaRPr lang="it-IT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000" dirty="0" smtClean="0">
                <a:solidFill>
                  <a:schemeClr val="bg1"/>
                </a:solidFill>
              </a:rPr>
              <a:t>Il </a:t>
            </a:r>
            <a:r>
              <a:rPr lang="it-IT" sz="2000" dirty="0" smtClean="0">
                <a:solidFill>
                  <a:schemeClr val="bg1"/>
                </a:solidFill>
              </a:rPr>
              <a:t>modello di base dell’apprendimento non è mai quello di </a:t>
            </a:r>
            <a:endParaRPr lang="it-IT" sz="2000" dirty="0" smtClean="0">
              <a:solidFill>
                <a:schemeClr val="bg1"/>
              </a:solidFill>
            </a:endParaRPr>
          </a:p>
          <a:p>
            <a:r>
              <a:rPr lang="it-IT" sz="2000" dirty="0" smtClean="0">
                <a:solidFill>
                  <a:schemeClr val="bg1"/>
                </a:solidFill>
              </a:rPr>
              <a:t>un </a:t>
            </a:r>
            <a:r>
              <a:rPr lang="it-IT" sz="2000" i="1" dirty="0" smtClean="0">
                <a:solidFill>
                  <a:schemeClr val="bg1"/>
                </a:solidFill>
              </a:rPr>
              <a:t>vuoto da </a:t>
            </a:r>
            <a:r>
              <a:rPr lang="it-IT" sz="2000" i="1" dirty="0" smtClean="0">
                <a:solidFill>
                  <a:schemeClr val="bg1"/>
                </a:solidFill>
              </a:rPr>
              <a:t>riempire,</a:t>
            </a:r>
            <a:endParaRPr lang="it-IT" sz="2000" dirty="0" smtClean="0">
              <a:solidFill>
                <a:schemeClr val="bg1"/>
              </a:solidFill>
            </a:endParaRPr>
          </a:p>
          <a:p>
            <a:r>
              <a:rPr lang="it-IT" sz="2000" dirty="0" smtClean="0">
                <a:solidFill>
                  <a:schemeClr val="bg1"/>
                </a:solidFill>
              </a:rPr>
              <a:t>ma </a:t>
            </a:r>
            <a:r>
              <a:rPr lang="it-IT" sz="2000" dirty="0" smtClean="0">
                <a:solidFill>
                  <a:schemeClr val="bg1"/>
                </a:solidFill>
              </a:rPr>
              <a:t>quello di </a:t>
            </a:r>
            <a:r>
              <a:rPr lang="it-IT" sz="2000" i="1" dirty="0" smtClean="0">
                <a:solidFill>
                  <a:schemeClr val="bg1"/>
                </a:solidFill>
              </a:rPr>
              <a:t>un vuoto da aprire</a:t>
            </a:r>
            <a:r>
              <a:rPr lang="it-IT" sz="2000" dirty="0" smtClean="0">
                <a:solidFill>
                  <a:schemeClr val="bg1"/>
                </a:solidFill>
              </a:rPr>
              <a:t>.</a:t>
            </a:r>
          </a:p>
          <a:p>
            <a:pPr lvl="0">
              <a:buFont typeface="Arial" pitchFamily="34" charset="0"/>
              <a:buChar char="•"/>
            </a:pPr>
            <a:endParaRPr lang="it-IT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5271" y="6141661"/>
            <a:ext cx="13692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i="1" dirty="0">
                <a:solidFill>
                  <a:schemeClr val="bg1"/>
                </a:solidFill>
              </a:rPr>
              <a:t>Paola </a:t>
            </a:r>
            <a:r>
              <a:rPr lang="it-IT" sz="1000" i="1" dirty="0" smtClean="0">
                <a:solidFill>
                  <a:schemeClr val="bg1"/>
                </a:solidFill>
              </a:rPr>
              <a:t>Saporiti       </a:t>
            </a:r>
            <a:r>
              <a:rPr lang="it-IT" sz="1000" i="1" dirty="0" smtClean="0">
                <a:solidFill>
                  <a:schemeClr val="bg1"/>
                </a:solidFill>
              </a:rPr>
              <a:t>2015</a:t>
            </a:r>
            <a:endParaRPr lang="en-US" sz="1000" dirty="0"/>
          </a:p>
        </p:txBody>
      </p:sp>
      <p:pic>
        <p:nvPicPr>
          <p:cNvPr id="8" name="Picture 7" descr="2013_1110_mamma ppt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51" y="6115201"/>
            <a:ext cx="309556" cy="2905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4189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95271" y="6141661"/>
            <a:ext cx="13404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i="1" dirty="0">
                <a:solidFill>
                  <a:schemeClr val="bg1"/>
                </a:solidFill>
              </a:rPr>
              <a:t>Paola </a:t>
            </a:r>
            <a:r>
              <a:rPr lang="it-IT" sz="1000" i="1" dirty="0" smtClean="0">
                <a:solidFill>
                  <a:schemeClr val="bg1"/>
                </a:solidFill>
              </a:rPr>
              <a:t>Saporiti      </a:t>
            </a:r>
            <a:r>
              <a:rPr lang="it-IT" sz="1000" i="1" dirty="0" smtClean="0">
                <a:solidFill>
                  <a:schemeClr val="bg1"/>
                </a:solidFill>
              </a:rPr>
              <a:t>2015</a:t>
            </a:r>
            <a:endParaRPr lang="en-US" sz="1000" dirty="0"/>
          </a:p>
        </p:txBody>
      </p:sp>
      <p:pic>
        <p:nvPicPr>
          <p:cNvPr id="8" name="Picture 7" descr="2013_1110_mamma ppt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51" y="6115201"/>
            <a:ext cx="309556" cy="290548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5605657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021081" y="2392680"/>
            <a:ext cx="6568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La legge pazza e perversa del </a:t>
            </a:r>
            <a:endParaRPr lang="it-IT" sz="2000" dirty="0" smtClean="0">
              <a:solidFill>
                <a:schemeClr val="bg1"/>
              </a:solidFill>
            </a:endParaRPr>
          </a:p>
          <a:p>
            <a:r>
              <a:rPr lang="it-IT" sz="2000" b="1" dirty="0" smtClean="0">
                <a:solidFill>
                  <a:schemeClr val="bg1"/>
                </a:solidFill>
              </a:rPr>
              <a:t>“</a:t>
            </a:r>
            <a:r>
              <a:rPr lang="it-IT" sz="2000" b="1" dirty="0" smtClean="0">
                <a:solidFill>
                  <a:schemeClr val="bg1"/>
                </a:solidFill>
              </a:rPr>
              <a:t>perché no</a:t>
            </a:r>
            <a:r>
              <a:rPr lang="it-IT" sz="2000" b="1" dirty="0" smtClean="0">
                <a:solidFill>
                  <a:schemeClr val="bg1"/>
                </a:solidFill>
              </a:rPr>
              <a:t>?”</a:t>
            </a:r>
          </a:p>
          <a:p>
            <a:r>
              <a:rPr lang="it-IT" sz="2000" dirty="0" smtClean="0">
                <a:solidFill>
                  <a:schemeClr val="bg1"/>
                </a:solidFill>
              </a:rPr>
              <a:t> vanifica gli </a:t>
            </a:r>
            <a:r>
              <a:rPr lang="it-IT" sz="2000" dirty="0" smtClean="0">
                <a:solidFill>
                  <a:schemeClr val="bg1"/>
                </a:solidFill>
              </a:rPr>
              <a:t>sforzi di chi </a:t>
            </a:r>
            <a:r>
              <a:rPr lang="it-IT" sz="2000" dirty="0" smtClean="0">
                <a:solidFill>
                  <a:schemeClr val="bg1"/>
                </a:solidFill>
              </a:rPr>
              <a:t> educa.</a:t>
            </a:r>
          </a:p>
          <a:p>
            <a:endParaRPr lang="it-IT" sz="2000" dirty="0" smtClean="0">
              <a:solidFill>
                <a:schemeClr val="bg1"/>
              </a:solidFill>
            </a:endParaRPr>
          </a:p>
          <a:p>
            <a:r>
              <a:rPr lang="it-IT" sz="2000" dirty="0" smtClean="0">
                <a:solidFill>
                  <a:schemeClr val="bg1"/>
                </a:solidFill>
              </a:rPr>
              <a:t>Come recuperare la funzione traumatica </a:t>
            </a:r>
            <a:endParaRPr lang="it-IT" sz="2000" dirty="0" smtClean="0">
              <a:solidFill>
                <a:schemeClr val="bg1"/>
              </a:solidFill>
            </a:endParaRPr>
          </a:p>
          <a:p>
            <a:r>
              <a:rPr lang="it-IT" sz="2000" dirty="0" smtClean="0">
                <a:solidFill>
                  <a:schemeClr val="bg1"/>
                </a:solidFill>
              </a:rPr>
              <a:t>ma </a:t>
            </a:r>
            <a:r>
              <a:rPr lang="it-IT" sz="2000" dirty="0" smtClean="0">
                <a:solidFill>
                  <a:schemeClr val="bg1"/>
                </a:solidFill>
              </a:rPr>
              <a:t>costruttiva dell’</a:t>
            </a:r>
            <a:r>
              <a:rPr lang="it-IT" sz="2000" b="1" dirty="0" smtClean="0">
                <a:solidFill>
                  <a:schemeClr val="bg1"/>
                </a:solidFill>
              </a:rPr>
              <a:t>esperienza del limite?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4189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44879" y="2621280"/>
            <a:ext cx="784860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Per una grammatica dei </a:t>
            </a:r>
            <a:r>
              <a:rPr lang="it-IT" sz="2000" b="1" dirty="0" smtClean="0">
                <a:solidFill>
                  <a:schemeClr val="bg1"/>
                </a:solidFill>
              </a:rPr>
              <a:t>conflitti</a:t>
            </a:r>
          </a:p>
          <a:p>
            <a:endParaRPr lang="it-IT" sz="2000" dirty="0" smtClean="0">
              <a:solidFill>
                <a:schemeClr val="bg1"/>
              </a:solidFill>
            </a:endParaRPr>
          </a:p>
          <a:p>
            <a:endParaRPr lang="it-IT" sz="2000" dirty="0" smtClean="0">
              <a:solidFill>
                <a:schemeClr val="bg1"/>
              </a:solidFill>
            </a:endParaRPr>
          </a:p>
          <a:p>
            <a:r>
              <a:rPr lang="it-IT" sz="2000" dirty="0" smtClean="0">
                <a:solidFill>
                  <a:schemeClr val="bg1"/>
                </a:solidFill>
              </a:rPr>
              <a:t>5 </a:t>
            </a:r>
            <a:r>
              <a:rPr lang="it-IT" sz="2000" dirty="0" smtClean="0">
                <a:solidFill>
                  <a:schemeClr val="bg1"/>
                </a:solidFill>
              </a:rPr>
              <a:t>  atteggiamenti </a:t>
            </a:r>
            <a:r>
              <a:rPr lang="it-IT" sz="2000" dirty="0" smtClean="0">
                <a:solidFill>
                  <a:schemeClr val="bg1"/>
                </a:solidFill>
              </a:rPr>
              <a:t>da ricordare sempre</a:t>
            </a:r>
          </a:p>
          <a:p>
            <a:endParaRPr lang="it-IT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5271" y="6141661"/>
            <a:ext cx="13404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i="1" dirty="0">
                <a:solidFill>
                  <a:schemeClr val="bg1"/>
                </a:solidFill>
              </a:rPr>
              <a:t>Paola </a:t>
            </a:r>
            <a:r>
              <a:rPr lang="it-IT" sz="1000" i="1" dirty="0" smtClean="0">
                <a:solidFill>
                  <a:schemeClr val="bg1"/>
                </a:solidFill>
              </a:rPr>
              <a:t>Saporiti      </a:t>
            </a:r>
            <a:r>
              <a:rPr lang="it-IT" sz="1000" i="1" dirty="0" smtClean="0">
                <a:solidFill>
                  <a:schemeClr val="bg1"/>
                </a:solidFill>
              </a:rPr>
              <a:t>2015</a:t>
            </a:r>
            <a:endParaRPr lang="en-US" sz="1000" dirty="0"/>
          </a:p>
        </p:txBody>
      </p:sp>
      <p:pic>
        <p:nvPicPr>
          <p:cNvPr id="8" name="Picture 7" descr="2013_1110_mamma ppt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51" y="6115201"/>
            <a:ext cx="309556" cy="2905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4189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5271" y="1813560"/>
            <a:ext cx="646859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1</a:t>
            </a:r>
          </a:p>
          <a:p>
            <a:endParaRPr lang="it-IT" sz="2400" b="1" dirty="0" smtClean="0">
              <a:solidFill>
                <a:schemeClr val="bg1"/>
              </a:solidFill>
            </a:endParaRPr>
          </a:p>
          <a:p>
            <a:endParaRPr lang="it-IT" sz="2000" dirty="0" smtClean="0">
              <a:solidFill>
                <a:schemeClr val="bg1"/>
              </a:solidFill>
            </a:endParaRPr>
          </a:p>
          <a:p>
            <a:endParaRPr lang="it-IT" sz="2000" dirty="0" smtClean="0">
              <a:solidFill>
                <a:schemeClr val="bg1"/>
              </a:solidFill>
            </a:endParaRPr>
          </a:p>
          <a:p>
            <a:r>
              <a:rPr lang="it-IT" sz="2000" dirty="0" smtClean="0">
                <a:solidFill>
                  <a:schemeClr val="bg1"/>
                </a:solidFill>
              </a:rPr>
              <a:t>Individua il problema e chiamalo per nome</a:t>
            </a:r>
            <a:r>
              <a:rPr lang="it-IT" sz="2000" dirty="0" smtClean="0">
                <a:solidFill>
                  <a:schemeClr val="bg1"/>
                </a:solidFill>
              </a:rPr>
              <a:t>:</a:t>
            </a:r>
          </a:p>
          <a:p>
            <a:endParaRPr lang="it-IT" sz="2000" dirty="0" smtClean="0">
              <a:solidFill>
                <a:schemeClr val="bg1"/>
              </a:solidFill>
            </a:endParaRPr>
          </a:p>
          <a:p>
            <a:r>
              <a:rPr lang="it-IT" sz="2000" dirty="0" smtClean="0">
                <a:solidFill>
                  <a:schemeClr val="bg1"/>
                </a:solidFill>
              </a:rPr>
              <a:t>devi attaccare il problema, non la persona</a:t>
            </a:r>
          </a:p>
          <a:p>
            <a:endParaRPr lang="it-IT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5271" y="6141661"/>
            <a:ext cx="13692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i="1" dirty="0">
                <a:solidFill>
                  <a:schemeClr val="bg1"/>
                </a:solidFill>
              </a:rPr>
              <a:t>Paola </a:t>
            </a:r>
            <a:r>
              <a:rPr lang="it-IT" sz="1000" i="1" dirty="0" smtClean="0">
                <a:solidFill>
                  <a:schemeClr val="bg1"/>
                </a:solidFill>
              </a:rPr>
              <a:t>Saporiti       </a:t>
            </a:r>
            <a:r>
              <a:rPr lang="it-IT" sz="1000" i="1" dirty="0" smtClean="0">
                <a:solidFill>
                  <a:schemeClr val="bg1"/>
                </a:solidFill>
              </a:rPr>
              <a:t>2015</a:t>
            </a:r>
            <a:endParaRPr lang="en-US" sz="1000" dirty="0"/>
          </a:p>
        </p:txBody>
      </p:sp>
      <p:pic>
        <p:nvPicPr>
          <p:cNvPr id="8" name="Picture 7" descr="2013_1110_mamma ppt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51" y="6115201"/>
            <a:ext cx="309556" cy="2905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4189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5271" y="1524000"/>
            <a:ext cx="646859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2</a:t>
            </a:r>
            <a:endParaRPr lang="it-IT" sz="2400" b="1" dirty="0" smtClean="0">
              <a:solidFill>
                <a:schemeClr val="bg1"/>
              </a:solidFill>
            </a:endParaRPr>
          </a:p>
          <a:p>
            <a:endParaRPr lang="it-IT" sz="2000" dirty="0" smtClean="0">
              <a:solidFill>
                <a:schemeClr val="bg1"/>
              </a:solidFill>
            </a:endParaRPr>
          </a:p>
          <a:p>
            <a:endParaRPr lang="it-IT" sz="2000" dirty="0" smtClean="0">
              <a:solidFill>
                <a:schemeClr val="bg1"/>
              </a:solidFill>
            </a:endParaRPr>
          </a:p>
          <a:p>
            <a:endParaRPr lang="it-IT" sz="2000" dirty="0" smtClean="0">
              <a:solidFill>
                <a:schemeClr val="bg1"/>
              </a:solidFill>
            </a:endParaRPr>
          </a:p>
          <a:p>
            <a:r>
              <a:rPr lang="it-IT" sz="2000" dirty="0" smtClean="0">
                <a:solidFill>
                  <a:schemeClr val="bg1"/>
                </a:solidFill>
              </a:rPr>
              <a:t>Aspetta </a:t>
            </a:r>
            <a:r>
              <a:rPr lang="it-IT" sz="2000" dirty="0" smtClean="0">
                <a:solidFill>
                  <a:schemeClr val="bg1"/>
                </a:solidFill>
              </a:rPr>
              <a:t>il momento giusto</a:t>
            </a:r>
            <a:r>
              <a:rPr lang="it-IT" sz="2000" dirty="0" smtClean="0">
                <a:solidFill>
                  <a:schemeClr val="bg1"/>
                </a:solidFill>
              </a:rPr>
              <a:t>:</a:t>
            </a:r>
          </a:p>
          <a:p>
            <a:endParaRPr lang="it-IT" sz="2000" dirty="0" smtClean="0">
              <a:solidFill>
                <a:schemeClr val="bg1"/>
              </a:solidFill>
            </a:endParaRPr>
          </a:p>
          <a:p>
            <a:r>
              <a:rPr lang="it-IT" sz="2000" dirty="0" smtClean="0">
                <a:solidFill>
                  <a:schemeClr val="bg1"/>
                </a:solidFill>
              </a:rPr>
              <a:t>lasciar </a:t>
            </a:r>
            <a:r>
              <a:rPr lang="it-IT" sz="2000" dirty="0" smtClean="0">
                <a:solidFill>
                  <a:schemeClr val="bg1"/>
                </a:solidFill>
              </a:rPr>
              <a:t>decantare le emozioni è efficace</a:t>
            </a:r>
          </a:p>
          <a:p>
            <a:r>
              <a:rPr lang="it-IT" sz="2000" dirty="0" smtClean="0">
                <a:solidFill>
                  <a:schemeClr val="bg1"/>
                </a:solidFill>
              </a:rPr>
              <a:t>scaricare sull’altro la tensione è inutile</a:t>
            </a:r>
          </a:p>
          <a:p>
            <a:endParaRPr lang="it-IT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5271" y="6141661"/>
            <a:ext cx="13692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i="1" dirty="0">
                <a:solidFill>
                  <a:schemeClr val="bg1"/>
                </a:solidFill>
              </a:rPr>
              <a:t>Paola </a:t>
            </a:r>
            <a:r>
              <a:rPr lang="it-IT" sz="1000" i="1" dirty="0" smtClean="0">
                <a:solidFill>
                  <a:schemeClr val="bg1"/>
                </a:solidFill>
              </a:rPr>
              <a:t>Saporiti       </a:t>
            </a:r>
            <a:r>
              <a:rPr lang="it-IT" sz="1000" i="1" dirty="0" smtClean="0">
                <a:solidFill>
                  <a:schemeClr val="bg1"/>
                </a:solidFill>
              </a:rPr>
              <a:t>2015</a:t>
            </a:r>
            <a:endParaRPr lang="en-US" sz="1000" dirty="0"/>
          </a:p>
        </p:txBody>
      </p:sp>
      <p:pic>
        <p:nvPicPr>
          <p:cNvPr id="8" name="Picture 7" descr="2013_1110_mamma ppt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51" y="6115201"/>
            <a:ext cx="309556" cy="2905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4189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5271" y="1813560"/>
            <a:ext cx="64685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3</a:t>
            </a:r>
            <a:endParaRPr lang="it-IT" sz="2400" b="1" dirty="0" smtClean="0">
              <a:solidFill>
                <a:schemeClr val="bg1"/>
              </a:solidFill>
            </a:endParaRPr>
          </a:p>
          <a:p>
            <a:endParaRPr lang="it-IT" sz="2000" dirty="0" smtClean="0">
              <a:solidFill>
                <a:schemeClr val="bg1"/>
              </a:solidFill>
            </a:endParaRPr>
          </a:p>
          <a:p>
            <a:endParaRPr lang="it-IT" sz="2000" dirty="0" smtClean="0">
              <a:solidFill>
                <a:schemeClr val="bg1"/>
              </a:solidFill>
            </a:endParaRPr>
          </a:p>
          <a:p>
            <a:endParaRPr lang="it-IT" sz="2000" dirty="0" smtClean="0">
              <a:solidFill>
                <a:schemeClr val="bg1"/>
              </a:solidFill>
            </a:endParaRPr>
          </a:p>
          <a:p>
            <a:r>
              <a:rPr lang="it-IT" sz="2000" dirty="0" smtClean="0">
                <a:solidFill>
                  <a:schemeClr val="bg1"/>
                </a:solidFill>
              </a:rPr>
              <a:t>Cerca le ragioni dell’altro (ogni altro, tutti gli altri</a:t>
            </a:r>
            <a:r>
              <a:rPr lang="it-IT" sz="2000" dirty="0" smtClean="0">
                <a:solidFill>
                  <a:schemeClr val="bg1"/>
                </a:solidFill>
              </a:rPr>
              <a:t>):</a:t>
            </a:r>
          </a:p>
          <a:p>
            <a:endParaRPr lang="it-IT" sz="2000" dirty="0" smtClean="0">
              <a:solidFill>
                <a:schemeClr val="bg1"/>
              </a:solidFill>
            </a:endParaRPr>
          </a:p>
          <a:p>
            <a:r>
              <a:rPr lang="it-IT" sz="2000" dirty="0" smtClean="0">
                <a:solidFill>
                  <a:schemeClr val="bg1"/>
                </a:solidFill>
              </a:rPr>
              <a:t>negoziare è pacificante</a:t>
            </a:r>
          </a:p>
          <a:p>
            <a:endParaRPr lang="it-IT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5271" y="6141661"/>
            <a:ext cx="13692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i="1" dirty="0">
                <a:solidFill>
                  <a:schemeClr val="bg1"/>
                </a:solidFill>
              </a:rPr>
              <a:t>Paola </a:t>
            </a:r>
            <a:r>
              <a:rPr lang="it-IT" sz="1000" i="1" dirty="0" smtClean="0">
                <a:solidFill>
                  <a:schemeClr val="bg1"/>
                </a:solidFill>
              </a:rPr>
              <a:t>Saporiti       </a:t>
            </a:r>
            <a:r>
              <a:rPr lang="it-IT" sz="1000" i="1" dirty="0" smtClean="0">
                <a:solidFill>
                  <a:schemeClr val="bg1"/>
                </a:solidFill>
              </a:rPr>
              <a:t>2015</a:t>
            </a:r>
            <a:endParaRPr lang="en-US" sz="1000" dirty="0"/>
          </a:p>
        </p:txBody>
      </p:sp>
      <p:pic>
        <p:nvPicPr>
          <p:cNvPr id="8" name="Picture 7" descr="2013_1110_mamma ppt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51" y="6115201"/>
            <a:ext cx="309556" cy="2905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4189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5271" y="6141661"/>
            <a:ext cx="12827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i="1" dirty="0">
                <a:solidFill>
                  <a:schemeClr val="bg1"/>
                </a:solidFill>
              </a:rPr>
              <a:t>Paola </a:t>
            </a:r>
            <a:r>
              <a:rPr lang="it-IT" sz="1000" i="1" dirty="0" smtClean="0">
                <a:solidFill>
                  <a:schemeClr val="bg1"/>
                </a:solidFill>
              </a:rPr>
              <a:t>Saporiti    </a:t>
            </a:r>
            <a:r>
              <a:rPr lang="it-IT" sz="1000" i="1" dirty="0" smtClean="0">
                <a:solidFill>
                  <a:schemeClr val="bg1"/>
                </a:solidFill>
              </a:rPr>
              <a:t>2015</a:t>
            </a:r>
            <a:endParaRPr lang="en-US" sz="1000" dirty="0"/>
          </a:p>
        </p:txBody>
      </p:sp>
      <p:pic>
        <p:nvPicPr>
          <p:cNvPr id="7" name="Picture 6" descr="2013_1110_mamma ppt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51" y="6115201"/>
            <a:ext cx="309556" cy="290548"/>
          </a:xfrm>
          <a:prstGeom prst="rect">
            <a:avLst/>
          </a:prstGeom>
        </p:spPr>
      </p:pic>
      <p:pic>
        <p:nvPicPr>
          <p:cNvPr id="5" name="Immagine 4" descr="D:\Courmayeur 01 2015\IMG_04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240" y="1112520"/>
            <a:ext cx="6705600" cy="417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823702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5271" y="1813560"/>
            <a:ext cx="646859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4</a:t>
            </a:r>
          </a:p>
          <a:p>
            <a:endParaRPr lang="it-IT" sz="2400" b="1" dirty="0" smtClean="0">
              <a:solidFill>
                <a:schemeClr val="bg1"/>
              </a:solidFill>
            </a:endParaRPr>
          </a:p>
          <a:p>
            <a:endParaRPr lang="it-IT" sz="2000" dirty="0" smtClean="0">
              <a:solidFill>
                <a:schemeClr val="bg1"/>
              </a:solidFill>
            </a:endParaRPr>
          </a:p>
          <a:p>
            <a:endParaRPr lang="it-IT" sz="2000" dirty="0" smtClean="0">
              <a:solidFill>
                <a:schemeClr val="bg1"/>
              </a:solidFill>
            </a:endParaRPr>
          </a:p>
          <a:p>
            <a:r>
              <a:rPr lang="it-IT" sz="2000" dirty="0" smtClean="0">
                <a:solidFill>
                  <a:schemeClr val="bg1"/>
                </a:solidFill>
              </a:rPr>
              <a:t>Scegli un vocabolario di comprensione</a:t>
            </a:r>
            <a:r>
              <a:rPr lang="it-IT" sz="2000" dirty="0" smtClean="0">
                <a:solidFill>
                  <a:schemeClr val="bg1"/>
                </a:solidFill>
              </a:rPr>
              <a:t>:</a:t>
            </a:r>
          </a:p>
          <a:p>
            <a:endParaRPr lang="it-IT" sz="2000" dirty="0" smtClean="0">
              <a:solidFill>
                <a:schemeClr val="bg1"/>
              </a:solidFill>
            </a:endParaRPr>
          </a:p>
          <a:p>
            <a:r>
              <a:rPr lang="it-IT" sz="2000" dirty="0" smtClean="0">
                <a:solidFill>
                  <a:schemeClr val="bg1"/>
                </a:solidFill>
              </a:rPr>
              <a:t>ne verrà una critica costruttiva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5271" y="6141661"/>
            <a:ext cx="13692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i="1" dirty="0">
                <a:solidFill>
                  <a:schemeClr val="bg1"/>
                </a:solidFill>
              </a:rPr>
              <a:t>Paola </a:t>
            </a:r>
            <a:r>
              <a:rPr lang="it-IT" sz="1000" i="1" dirty="0" smtClean="0">
                <a:solidFill>
                  <a:schemeClr val="bg1"/>
                </a:solidFill>
              </a:rPr>
              <a:t>Saporiti       </a:t>
            </a:r>
            <a:r>
              <a:rPr lang="it-IT" sz="1000" i="1" dirty="0" smtClean="0">
                <a:solidFill>
                  <a:schemeClr val="bg1"/>
                </a:solidFill>
              </a:rPr>
              <a:t>2015</a:t>
            </a:r>
            <a:endParaRPr lang="en-US" sz="1000" dirty="0"/>
          </a:p>
        </p:txBody>
      </p:sp>
      <p:pic>
        <p:nvPicPr>
          <p:cNvPr id="8" name="Picture 7" descr="2013_1110_mamma ppt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51" y="6115201"/>
            <a:ext cx="309556" cy="2905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4189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5271" y="1813560"/>
            <a:ext cx="64685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5</a:t>
            </a:r>
            <a:endParaRPr lang="it-IT" sz="2400" b="1" dirty="0" smtClean="0">
              <a:solidFill>
                <a:schemeClr val="bg1"/>
              </a:solidFill>
            </a:endParaRPr>
          </a:p>
          <a:p>
            <a:endParaRPr lang="it-IT" sz="2000" dirty="0" smtClean="0">
              <a:solidFill>
                <a:schemeClr val="bg1"/>
              </a:solidFill>
            </a:endParaRPr>
          </a:p>
          <a:p>
            <a:endParaRPr lang="it-IT" sz="2000" dirty="0" smtClean="0">
              <a:solidFill>
                <a:schemeClr val="bg1"/>
              </a:solidFill>
            </a:endParaRPr>
          </a:p>
          <a:p>
            <a:endParaRPr lang="it-IT" dirty="0" smtClean="0"/>
          </a:p>
          <a:p>
            <a:r>
              <a:rPr lang="it-IT" sz="2000" dirty="0" smtClean="0">
                <a:solidFill>
                  <a:schemeClr val="bg1"/>
                </a:solidFill>
              </a:rPr>
              <a:t>Non provare a vincere (potresti perdere</a:t>
            </a:r>
            <a:r>
              <a:rPr lang="it-IT" sz="2000" dirty="0" smtClean="0">
                <a:solidFill>
                  <a:schemeClr val="bg1"/>
                </a:solidFill>
              </a:rPr>
              <a:t>):</a:t>
            </a:r>
          </a:p>
          <a:p>
            <a:endParaRPr lang="it-IT" sz="2000" dirty="0" smtClean="0">
              <a:solidFill>
                <a:schemeClr val="bg1"/>
              </a:solidFill>
            </a:endParaRPr>
          </a:p>
          <a:p>
            <a:r>
              <a:rPr lang="it-IT" sz="2000" dirty="0" smtClean="0">
                <a:solidFill>
                  <a:schemeClr val="bg1"/>
                </a:solidFill>
              </a:rPr>
              <a:t>cerca un accordo tra interessi comuni</a:t>
            </a:r>
          </a:p>
          <a:p>
            <a:endParaRPr lang="it-IT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5271" y="6141661"/>
            <a:ext cx="13692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i="1" dirty="0">
                <a:solidFill>
                  <a:schemeClr val="bg1"/>
                </a:solidFill>
              </a:rPr>
              <a:t>Paola </a:t>
            </a:r>
            <a:r>
              <a:rPr lang="it-IT" sz="1000" i="1" dirty="0" smtClean="0">
                <a:solidFill>
                  <a:schemeClr val="bg1"/>
                </a:solidFill>
              </a:rPr>
              <a:t>Saporiti       </a:t>
            </a:r>
            <a:r>
              <a:rPr lang="it-IT" sz="1000" i="1" dirty="0" smtClean="0">
                <a:solidFill>
                  <a:schemeClr val="bg1"/>
                </a:solidFill>
              </a:rPr>
              <a:t>2015</a:t>
            </a:r>
            <a:endParaRPr lang="en-US" sz="1000" dirty="0"/>
          </a:p>
        </p:txBody>
      </p:sp>
      <p:pic>
        <p:nvPicPr>
          <p:cNvPr id="8" name="Picture 7" descr="2013_1110_mamma ppt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51" y="6115201"/>
            <a:ext cx="309556" cy="2905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4189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5271" y="2392680"/>
            <a:ext cx="646859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SO-STARE NEL </a:t>
            </a:r>
            <a:r>
              <a:rPr lang="it-IT" sz="2000" b="1" dirty="0" smtClean="0">
                <a:solidFill>
                  <a:schemeClr val="bg1"/>
                </a:solidFill>
              </a:rPr>
              <a:t>CONFLITTO</a:t>
            </a:r>
          </a:p>
          <a:p>
            <a:endParaRPr lang="it-IT" sz="2000" b="1" dirty="0" smtClean="0">
              <a:solidFill>
                <a:schemeClr val="bg1"/>
              </a:solidFill>
            </a:endParaRPr>
          </a:p>
          <a:p>
            <a:r>
              <a:rPr lang="it-IT" sz="2000" dirty="0" smtClean="0">
                <a:solidFill>
                  <a:schemeClr val="bg1"/>
                </a:solidFill>
              </a:rPr>
              <a:t>Riflettere sul racconto dal libro buddista dell’</a:t>
            </a:r>
            <a:r>
              <a:rPr lang="it-IT" sz="2000" dirty="0" err="1" smtClean="0">
                <a:solidFill>
                  <a:schemeClr val="bg1"/>
                </a:solidFill>
              </a:rPr>
              <a:t>Udana</a:t>
            </a:r>
            <a:endParaRPr lang="it-IT" sz="2000" dirty="0" smtClean="0">
              <a:solidFill>
                <a:schemeClr val="bg1"/>
              </a:solidFill>
            </a:endParaRPr>
          </a:p>
          <a:p>
            <a:r>
              <a:rPr lang="it-IT" sz="2000" dirty="0" smtClean="0">
                <a:solidFill>
                  <a:schemeClr val="bg1"/>
                </a:solidFill>
              </a:rPr>
              <a:t>Porsi domande precise per capire bene</a:t>
            </a:r>
          </a:p>
          <a:p>
            <a:endParaRPr lang="it-IT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5271" y="6141661"/>
            <a:ext cx="13692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i="1" dirty="0">
                <a:solidFill>
                  <a:schemeClr val="bg1"/>
                </a:solidFill>
              </a:rPr>
              <a:t>Paola </a:t>
            </a:r>
            <a:r>
              <a:rPr lang="it-IT" sz="1000" i="1" dirty="0" smtClean="0">
                <a:solidFill>
                  <a:schemeClr val="bg1"/>
                </a:solidFill>
              </a:rPr>
              <a:t>Saporiti       </a:t>
            </a:r>
            <a:r>
              <a:rPr lang="it-IT" sz="1000" i="1" dirty="0" smtClean="0">
                <a:solidFill>
                  <a:schemeClr val="bg1"/>
                </a:solidFill>
              </a:rPr>
              <a:t>2015</a:t>
            </a:r>
            <a:endParaRPr lang="en-US" sz="1000" dirty="0"/>
          </a:p>
        </p:txBody>
      </p:sp>
      <p:pic>
        <p:nvPicPr>
          <p:cNvPr id="8" name="Picture 7" descr="2013_1110_mamma ppt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51" y="6115201"/>
            <a:ext cx="309556" cy="2905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4189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95271" y="6141661"/>
            <a:ext cx="13692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i="1" dirty="0">
                <a:solidFill>
                  <a:schemeClr val="bg1"/>
                </a:solidFill>
              </a:rPr>
              <a:t>Paola </a:t>
            </a:r>
            <a:r>
              <a:rPr lang="it-IT" sz="1000" i="1" dirty="0" smtClean="0">
                <a:solidFill>
                  <a:schemeClr val="bg1"/>
                </a:solidFill>
              </a:rPr>
              <a:t>Saporiti       </a:t>
            </a:r>
            <a:r>
              <a:rPr lang="it-IT" sz="1000" i="1" dirty="0" smtClean="0">
                <a:solidFill>
                  <a:schemeClr val="bg1"/>
                </a:solidFill>
              </a:rPr>
              <a:t>2015</a:t>
            </a:r>
            <a:endParaRPr lang="en-US" sz="1000" dirty="0"/>
          </a:p>
        </p:txBody>
      </p:sp>
      <p:pic>
        <p:nvPicPr>
          <p:cNvPr id="8" name="Picture 7" descr="2013_1110_mamma ppt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51" y="6115201"/>
            <a:ext cx="309556" cy="290548"/>
          </a:xfrm>
          <a:prstGeom prst="rect">
            <a:avLst/>
          </a:prstGeom>
        </p:spPr>
      </p:pic>
      <p:pic>
        <p:nvPicPr>
          <p:cNvPr id="5" name="Immagine 4" descr="C:\Users\Paola\Desktop\varie\natale\Natale 2014\auguri 20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1160" y="1584960"/>
            <a:ext cx="5974080" cy="348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24189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5271" y="4602480"/>
            <a:ext cx="6792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0000"/>
                </a:solidFill>
              </a:rPr>
              <a:t> 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5271" y="6141661"/>
            <a:ext cx="12538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i="1" dirty="0">
                <a:solidFill>
                  <a:schemeClr val="bg1"/>
                </a:solidFill>
              </a:rPr>
              <a:t>Paola </a:t>
            </a:r>
            <a:r>
              <a:rPr lang="it-IT" sz="1000" i="1" dirty="0" smtClean="0">
                <a:solidFill>
                  <a:schemeClr val="bg1"/>
                </a:solidFill>
              </a:rPr>
              <a:t>Saporiti   </a:t>
            </a:r>
            <a:r>
              <a:rPr lang="it-IT" sz="1000" i="1" dirty="0" smtClean="0">
                <a:solidFill>
                  <a:schemeClr val="bg1"/>
                </a:solidFill>
              </a:rPr>
              <a:t>2015</a:t>
            </a:r>
            <a:endParaRPr lang="en-US" sz="1000" dirty="0"/>
          </a:p>
        </p:txBody>
      </p:sp>
      <p:pic>
        <p:nvPicPr>
          <p:cNvPr id="8" name="Picture 7" descr="2013_1110_mamma ppt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51" y="6115201"/>
            <a:ext cx="309556" cy="290548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792480" y="2712720"/>
            <a:ext cx="6979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Quando il discorso educativo è desertificato, </a:t>
            </a:r>
            <a:endParaRPr lang="it-IT" sz="2000" dirty="0" smtClean="0">
              <a:solidFill>
                <a:schemeClr val="bg1"/>
              </a:solidFill>
            </a:endParaRPr>
          </a:p>
          <a:p>
            <a:r>
              <a:rPr lang="it-IT" sz="2000" dirty="0" smtClean="0">
                <a:solidFill>
                  <a:schemeClr val="bg1"/>
                </a:solidFill>
              </a:rPr>
              <a:t>l’assenza </a:t>
            </a:r>
            <a:r>
              <a:rPr lang="it-IT" sz="2000" dirty="0" smtClean="0">
                <a:solidFill>
                  <a:schemeClr val="bg1"/>
                </a:solidFill>
              </a:rPr>
              <a:t>di questo discorso brilla forte, </a:t>
            </a:r>
            <a:endParaRPr lang="it-IT" sz="2000" dirty="0" smtClean="0">
              <a:solidFill>
                <a:schemeClr val="bg1"/>
              </a:solidFill>
            </a:endParaRPr>
          </a:p>
          <a:p>
            <a:r>
              <a:rPr lang="it-IT" sz="2000" dirty="0" smtClean="0">
                <a:solidFill>
                  <a:schemeClr val="bg1"/>
                </a:solidFill>
              </a:rPr>
              <a:t>rivelando </a:t>
            </a:r>
            <a:r>
              <a:rPr lang="it-IT" sz="2000" dirty="0" smtClean="0">
                <a:solidFill>
                  <a:schemeClr val="bg1"/>
                </a:solidFill>
              </a:rPr>
              <a:t>la necessità di preservare la sua esistenza tra noi.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21032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5271" y="6141661"/>
            <a:ext cx="12250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i="1" dirty="0">
                <a:solidFill>
                  <a:schemeClr val="bg1"/>
                </a:solidFill>
              </a:rPr>
              <a:t>Paola </a:t>
            </a:r>
            <a:r>
              <a:rPr lang="it-IT" sz="1000" i="1" dirty="0" smtClean="0">
                <a:solidFill>
                  <a:schemeClr val="bg1"/>
                </a:solidFill>
              </a:rPr>
              <a:t>Saporiti  </a:t>
            </a:r>
            <a:r>
              <a:rPr lang="it-IT" sz="1000" i="1" dirty="0" smtClean="0">
                <a:solidFill>
                  <a:schemeClr val="bg1"/>
                </a:solidFill>
              </a:rPr>
              <a:t>2015</a:t>
            </a:r>
            <a:endParaRPr lang="en-US" sz="1000" dirty="0"/>
          </a:p>
        </p:txBody>
      </p:sp>
      <p:pic>
        <p:nvPicPr>
          <p:cNvPr id="5" name="Picture 4" descr="2013_1110_mamma ppt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51" y="6115201"/>
            <a:ext cx="309556" cy="290548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2561261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Calibri"/>
                <a:ea typeface="Calibri" pitchFamily="34" charset="0"/>
                <a:cs typeface="Arial" pitchFamily="34" charset="0"/>
              </a:rPr>
              <a:t>    </a:t>
            </a:r>
            <a:r>
              <a:rPr lang="it-IT" sz="2000" dirty="0" smtClean="0">
                <a:solidFill>
                  <a:schemeClr val="bg1"/>
                </a:solidFill>
                <a:latin typeface="Calibri"/>
                <a:ea typeface="Calibri" pitchFamily="34" charset="0"/>
                <a:cs typeface="Arial" pitchFamily="34" charset="0"/>
              </a:rPr>
              <a:t>     </a:t>
            </a:r>
            <a:r>
              <a:rPr lang="it-IT" sz="2000" dirty="0" smtClean="0">
                <a:solidFill>
                  <a:schemeClr val="bg1"/>
                </a:solidFill>
              </a:rPr>
              <a:t>Non apprendiamo nulla da chi ci dice di fare come lui</a:t>
            </a:r>
            <a:r>
              <a:rPr lang="it-IT" sz="2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it-IT" sz="2000" dirty="0" smtClean="0">
                <a:solidFill>
                  <a:schemeClr val="bg1"/>
                </a:solidFill>
              </a:rPr>
              <a:t>  </a:t>
            </a:r>
            <a:endParaRPr lang="it-IT" sz="2000" dirty="0" smtClean="0">
              <a:solidFill>
                <a:schemeClr val="bg1"/>
              </a:solidFill>
            </a:endParaRPr>
          </a:p>
          <a:p>
            <a:r>
              <a:rPr lang="it-IT" sz="2000" i="1" dirty="0" smtClean="0">
                <a:solidFill>
                  <a:schemeClr val="bg1"/>
                </a:solidFill>
              </a:rPr>
              <a:t>         Gilles </a:t>
            </a:r>
            <a:r>
              <a:rPr lang="it-IT" sz="2000" i="1" dirty="0" err="1" smtClean="0">
                <a:solidFill>
                  <a:schemeClr val="bg1"/>
                </a:solidFill>
              </a:rPr>
              <a:t>Deleuze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52404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5271" y="6141661"/>
            <a:ext cx="13115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i="1" dirty="0">
                <a:solidFill>
                  <a:schemeClr val="bg1"/>
                </a:solidFill>
              </a:rPr>
              <a:t>Paola </a:t>
            </a:r>
            <a:r>
              <a:rPr lang="it-IT" sz="1000" i="1" dirty="0" smtClean="0">
                <a:solidFill>
                  <a:schemeClr val="bg1"/>
                </a:solidFill>
              </a:rPr>
              <a:t>Saporiti     </a:t>
            </a:r>
            <a:r>
              <a:rPr lang="it-IT" sz="1000" i="1" dirty="0" smtClean="0">
                <a:solidFill>
                  <a:schemeClr val="bg1"/>
                </a:solidFill>
              </a:rPr>
              <a:t>2015</a:t>
            </a:r>
            <a:endParaRPr lang="en-US" sz="1000" dirty="0"/>
          </a:p>
        </p:txBody>
      </p:sp>
      <p:pic>
        <p:nvPicPr>
          <p:cNvPr id="5" name="Picture 4" descr="2013_1110_mamma ppt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51" y="6115201"/>
            <a:ext cx="309556" cy="290548"/>
          </a:xfrm>
          <a:prstGeom prst="rect">
            <a:avLst/>
          </a:prstGeom>
        </p:spPr>
      </p:pic>
      <p:pic>
        <p:nvPicPr>
          <p:cNvPr id="6" name="Immagine 5" descr="http://www.minimaetmoralia.it/wp/wp-content/uploads/2012/08/Cover-Deleuze.jpe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6607" y="1676400"/>
            <a:ext cx="3896112" cy="339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601027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5271" y="6141661"/>
            <a:ext cx="13115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i="1" dirty="0">
                <a:solidFill>
                  <a:schemeClr val="bg1"/>
                </a:solidFill>
              </a:rPr>
              <a:t>Paola </a:t>
            </a:r>
            <a:r>
              <a:rPr lang="it-IT" sz="1000" i="1" dirty="0" smtClean="0">
                <a:solidFill>
                  <a:schemeClr val="bg1"/>
                </a:solidFill>
              </a:rPr>
              <a:t>Saporiti     </a:t>
            </a:r>
            <a:r>
              <a:rPr lang="it-IT" sz="1000" i="1" dirty="0" smtClean="0">
                <a:solidFill>
                  <a:schemeClr val="bg1"/>
                </a:solidFill>
              </a:rPr>
              <a:t>2015</a:t>
            </a:r>
            <a:endParaRPr lang="en-US" sz="1000" dirty="0"/>
          </a:p>
        </p:txBody>
      </p:sp>
      <p:pic>
        <p:nvPicPr>
          <p:cNvPr id="7" name="Picture 6" descr="2013_1110_mamma ppt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51" y="6115201"/>
            <a:ext cx="309556" cy="290548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1999783"/>
            <a:ext cx="87934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dirty="0" smtClean="0"/>
              <a:t>    </a:t>
            </a:r>
            <a:r>
              <a:rPr lang="it-IT" sz="2000" dirty="0" smtClean="0">
                <a:solidFill>
                  <a:schemeClr val="bg1"/>
                </a:solidFill>
              </a:rPr>
              <a:t>Uno </a:t>
            </a:r>
            <a:r>
              <a:rPr lang="it-IT" sz="2000" dirty="0" smtClean="0">
                <a:solidFill>
                  <a:schemeClr val="bg1"/>
                </a:solidFill>
              </a:rPr>
              <a:t>stile, come una vita, non nasce dal nulla,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dirty="0" smtClean="0">
                <a:solidFill>
                  <a:schemeClr val="bg1"/>
                </a:solidFill>
              </a:rPr>
              <a:t>    sorge </a:t>
            </a:r>
            <a:r>
              <a:rPr lang="it-IT" sz="2000" dirty="0" smtClean="0">
                <a:solidFill>
                  <a:schemeClr val="bg1"/>
                </a:solidFill>
              </a:rPr>
              <a:t>sempre da stratificazioni multiple, </a:t>
            </a:r>
            <a:endParaRPr lang="it-IT" sz="20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smtClean="0">
                <a:solidFill>
                  <a:schemeClr val="bg1"/>
                </a:solidFill>
              </a:rPr>
              <a:t>   impronte</a:t>
            </a:r>
            <a:r>
              <a:rPr lang="it-IT" sz="2000" dirty="0" smtClean="0">
                <a:solidFill>
                  <a:schemeClr val="bg1"/>
                </a:solidFill>
              </a:rPr>
              <a:t>, </a:t>
            </a:r>
            <a:endParaRPr lang="it-IT" sz="20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dirty="0" smtClean="0">
                <a:solidFill>
                  <a:schemeClr val="bg1"/>
                </a:solidFill>
              </a:rPr>
              <a:t>    tratti </a:t>
            </a:r>
            <a:r>
              <a:rPr lang="it-IT" sz="2000" dirty="0" smtClean="0">
                <a:solidFill>
                  <a:schemeClr val="bg1"/>
                </a:solidFill>
              </a:rPr>
              <a:t>di identificazione, </a:t>
            </a:r>
            <a:endParaRPr lang="it-IT" sz="20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smtClean="0">
                <a:solidFill>
                  <a:schemeClr val="bg1"/>
                </a:solidFill>
              </a:rPr>
              <a:t>   memorie</a:t>
            </a:r>
            <a:r>
              <a:rPr lang="it-IT" sz="2000" dirty="0" smtClean="0">
                <a:solidFill>
                  <a:schemeClr val="bg1"/>
                </a:solidFill>
              </a:rPr>
              <a:t>.  </a:t>
            </a:r>
            <a:endParaRPr lang="it-IT" sz="20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000" dirty="0" smtClean="0">
              <a:solidFill>
                <a:schemeClr val="bg1"/>
              </a:solidFill>
            </a:endParaRPr>
          </a:p>
          <a:p>
            <a:r>
              <a:rPr lang="it-IT" sz="2000" i="1" dirty="0" smtClean="0">
                <a:solidFill>
                  <a:schemeClr val="bg1"/>
                </a:solidFill>
              </a:rPr>
              <a:t>     Massimo </a:t>
            </a:r>
            <a:r>
              <a:rPr lang="it-IT" sz="2000" i="1" dirty="0" err="1" smtClean="0">
                <a:solidFill>
                  <a:schemeClr val="bg1"/>
                </a:solidFill>
              </a:rPr>
              <a:t>Recalcati</a:t>
            </a:r>
            <a:endParaRPr lang="it-IT" sz="20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01027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5271" y="944880"/>
            <a:ext cx="5912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it-IT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5271" y="6141661"/>
            <a:ext cx="13692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i="1" dirty="0">
                <a:solidFill>
                  <a:schemeClr val="bg1"/>
                </a:solidFill>
              </a:rPr>
              <a:t>Paola </a:t>
            </a:r>
            <a:r>
              <a:rPr lang="it-IT" sz="1000" i="1" dirty="0" smtClean="0">
                <a:solidFill>
                  <a:schemeClr val="bg1"/>
                </a:solidFill>
              </a:rPr>
              <a:t>Saporiti       </a:t>
            </a:r>
            <a:r>
              <a:rPr lang="it-IT" sz="1000" i="1" dirty="0" smtClean="0">
                <a:solidFill>
                  <a:schemeClr val="bg1"/>
                </a:solidFill>
              </a:rPr>
              <a:t>2015</a:t>
            </a:r>
            <a:endParaRPr lang="en-US" sz="1000" dirty="0"/>
          </a:p>
        </p:txBody>
      </p:sp>
      <p:pic>
        <p:nvPicPr>
          <p:cNvPr id="7" name="Picture 6" descr="2013_1110_mamma ppt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51" y="6115201"/>
            <a:ext cx="309556" cy="290548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883921" y="2438400"/>
            <a:ext cx="59740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L’evento della parola prevede che la bocca, </a:t>
            </a:r>
            <a:endParaRPr lang="it-IT" sz="2000" dirty="0" smtClean="0">
              <a:solidFill>
                <a:schemeClr val="bg1"/>
              </a:solidFill>
            </a:endParaRPr>
          </a:p>
          <a:p>
            <a:r>
              <a:rPr lang="it-IT" sz="2000" dirty="0" smtClean="0">
                <a:solidFill>
                  <a:schemeClr val="bg1"/>
                </a:solidFill>
              </a:rPr>
              <a:t>per </a:t>
            </a:r>
            <a:r>
              <a:rPr lang="it-IT" sz="2000" dirty="0" smtClean="0">
                <a:solidFill>
                  <a:schemeClr val="bg1"/>
                </a:solidFill>
              </a:rPr>
              <a:t>accedere al dono della parola, </a:t>
            </a:r>
            <a:endParaRPr lang="it-IT" sz="2000" dirty="0" smtClean="0">
              <a:solidFill>
                <a:schemeClr val="bg1"/>
              </a:solidFill>
            </a:endParaRPr>
          </a:p>
          <a:p>
            <a:r>
              <a:rPr lang="it-IT" sz="2000" dirty="0" smtClean="0">
                <a:solidFill>
                  <a:schemeClr val="bg1"/>
                </a:solidFill>
              </a:rPr>
              <a:t>non </a:t>
            </a:r>
            <a:r>
              <a:rPr lang="it-IT" sz="2000" dirty="0" smtClean="0">
                <a:solidFill>
                  <a:schemeClr val="bg1"/>
                </a:solidFill>
              </a:rPr>
              <a:t>sia più occupata </a:t>
            </a:r>
            <a:r>
              <a:rPr lang="it-IT" sz="2000" dirty="0" smtClean="0">
                <a:solidFill>
                  <a:schemeClr val="bg1"/>
                </a:solidFill>
              </a:rPr>
              <a:t>dalla </a:t>
            </a:r>
            <a:r>
              <a:rPr lang="it-IT" sz="2000" dirty="0" smtClean="0">
                <a:solidFill>
                  <a:schemeClr val="bg1"/>
                </a:solidFill>
              </a:rPr>
              <a:t>presenza del seno</a:t>
            </a:r>
            <a:r>
              <a:rPr lang="it-IT" sz="2000" dirty="0" smtClean="0">
                <a:solidFill>
                  <a:schemeClr val="bg1"/>
                </a:solidFill>
              </a:rPr>
              <a:t>.</a:t>
            </a:r>
          </a:p>
          <a:p>
            <a:endParaRPr lang="it-IT" sz="2000" dirty="0" smtClean="0">
              <a:solidFill>
                <a:schemeClr val="bg1"/>
              </a:solidFill>
            </a:endParaRPr>
          </a:p>
          <a:p>
            <a:r>
              <a:rPr lang="it-IT" sz="2000" i="1" dirty="0" err="1" smtClean="0">
                <a:solidFill>
                  <a:schemeClr val="bg1"/>
                </a:solidFill>
              </a:rPr>
              <a:t>Francoise</a:t>
            </a:r>
            <a:r>
              <a:rPr lang="it-IT" sz="2000" i="1" dirty="0" smtClean="0">
                <a:solidFill>
                  <a:schemeClr val="bg1"/>
                </a:solidFill>
              </a:rPr>
              <a:t> </a:t>
            </a:r>
            <a:r>
              <a:rPr lang="it-IT" sz="2000" i="1" dirty="0" err="1" smtClean="0">
                <a:solidFill>
                  <a:schemeClr val="bg1"/>
                </a:solidFill>
              </a:rPr>
              <a:t>Dolto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01027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5271" y="2590800"/>
            <a:ext cx="710092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La scuola </a:t>
            </a:r>
            <a:r>
              <a:rPr lang="it-IT" sz="2000" b="1" dirty="0" smtClean="0">
                <a:solidFill>
                  <a:schemeClr val="bg1"/>
                </a:solidFill>
              </a:rPr>
              <a:t>Edipo</a:t>
            </a:r>
          </a:p>
          <a:p>
            <a:endParaRPr lang="it-IT" sz="2000" dirty="0" smtClean="0">
              <a:solidFill>
                <a:schemeClr val="bg1"/>
              </a:solidFill>
            </a:endParaRPr>
          </a:p>
          <a:p>
            <a:r>
              <a:rPr lang="it-IT" sz="2000" dirty="0" smtClean="0">
                <a:solidFill>
                  <a:schemeClr val="bg1"/>
                </a:solidFill>
              </a:rPr>
              <a:t>è una scuola che sigilla i mondi</a:t>
            </a:r>
          </a:p>
          <a:p>
            <a:r>
              <a:rPr lang="it-IT" sz="2000" dirty="0" smtClean="0">
                <a:solidFill>
                  <a:schemeClr val="bg1"/>
                </a:solidFill>
              </a:rPr>
              <a:t>è l’illusione di un sapere senza la vita.</a:t>
            </a:r>
          </a:p>
          <a:p>
            <a:endParaRPr lang="it-IT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5271" y="6141661"/>
            <a:ext cx="13404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i="1" dirty="0">
                <a:solidFill>
                  <a:schemeClr val="bg1"/>
                </a:solidFill>
              </a:rPr>
              <a:t>Paola </a:t>
            </a:r>
            <a:r>
              <a:rPr lang="it-IT" sz="1000" i="1" dirty="0" smtClean="0">
                <a:solidFill>
                  <a:schemeClr val="bg1"/>
                </a:solidFill>
              </a:rPr>
              <a:t>Saporiti      </a:t>
            </a:r>
            <a:r>
              <a:rPr lang="it-IT" sz="1000" i="1" dirty="0" smtClean="0">
                <a:solidFill>
                  <a:schemeClr val="bg1"/>
                </a:solidFill>
              </a:rPr>
              <a:t>2015</a:t>
            </a:r>
            <a:endParaRPr lang="en-US" sz="1000" dirty="0"/>
          </a:p>
        </p:txBody>
      </p:sp>
      <p:pic>
        <p:nvPicPr>
          <p:cNvPr id="7" name="Picture 6" descr="2013_1110_mamma ppt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51" y="6115201"/>
            <a:ext cx="309556" cy="2905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5529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5271" y="6141661"/>
            <a:ext cx="13404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i="1" dirty="0">
                <a:solidFill>
                  <a:schemeClr val="bg1"/>
                </a:solidFill>
              </a:rPr>
              <a:t>Paola </a:t>
            </a:r>
            <a:r>
              <a:rPr lang="it-IT" sz="1000" i="1" dirty="0" smtClean="0">
                <a:solidFill>
                  <a:schemeClr val="bg1"/>
                </a:solidFill>
              </a:rPr>
              <a:t>Saporiti      </a:t>
            </a:r>
            <a:r>
              <a:rPr lang="it-IT" sz="1000" i="1" dirty="0" smtClean="0">
                <a:solidFill>
                  <a:schemeClr val="bg1"/>
                </a:solidFill>
              </a:rPr>
              <a:t>2015</a:t>
            </a:r>
            <a:endParaRPr lang="en-US" sz="1000" dirty="0"/>
          </a:p>
        </p:txBody>
      </p:sp>
      <p:pic>
        <p:nvPicPr>
          <p:cNvPr id="7" name="Picture 6" descr="2013_1110_mamma ppt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51" y="6115201"/>
            <a:ext cx="309556" cy="290548"/>
          </a:xfrm>
          <a:prstGeom prst="rect">
            <a:avLst/>
          </a:prstGeom>
        </p:spPr>
      </p:pic>
      <p:pic>
        <p:nvPicPr>
          <p:cNvPr id="8" name="Immagine 7" descr="D:\Courmayeur 01 2015\IMG_05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2120" y="1478280"/>
            <a:ext cx="5516880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05529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Mo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Words>388</Words>
  <Application>Microsoft Office PowerPoint</Application>
  <PresentationFormat>Presentazione su schermo (4:3)</PresentationFormat>
  <Paragraphs>130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 Black 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Company>White House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Doe</dc:creator>
  <cp:lastModifiedBy>Paola</cp:lastModifiedBy>
  <cp:revision>135</cp:revision>
  <dcterms:created xsi:type="dcterms:W3CDTF">2013-11-10T17:47:15Z</dcterms:created>
  <dcterms:modified xsi:type="dcterms:W3CDTF">2015-01-16T10:56:24Z</dcterms:modified>
</cp:coreProperties>
</file>